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57" r:id="rId4"/>
    <p:sldId id="264" r:id="rId5"/>
    <p:sldId id="258" r:id="rId6"/>
    <p:sldId id="265" r:id="rId7"/>
    <p:sldId id="266" r:id="rId8"/>
    <p:sldId id="267" r:id="rId9"/>
    <p:sldId id="268" r:id="rId10"/>
    <p:sldId id="269" r:id="rId11"/>
    <p:sldId id="270" r:id="rId12"/>
    <p:sldId id="259" r:id="rId13"/>
    <p:sldId id="260" r:id="rId14"/>
    <p:sldId id="261" r:id="rId15"/>
    <p:sldId id="262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ספר מלכים</a:t>
            </a:r>
            <a:endParaRPr lang="he-IL" sz="13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The Importance of the First Bet HaMikdash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60592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בְּהִנָּגֵף עַמְּךָ יִשְׂרָאֵל לִפְנֵי אוֹיֵב </a:t>
            </a:r>
            <a:r>
              <a:rPr lang="he-IL" sz="2000" dirty="0">
                <a:cs typeface="David" pitchFamily="34" charset="-79"/>
              </a:rPr>
              <a:t>אֲשֶׁר יֶחֶטְאוּ-לָךְ וְשָׁבוּ אֵלֶיךָ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וְהוֹדוּ </a:t>
            </a:r>
            <a:r>
              <a:rPr lang="he-IL" sz="2000" dirty="0">
                <a:cs typeface="David" pitchFamily="34" charset="-79"/>
              </a:rPr>
              <a:t>אֶת-שְׁמֶךָ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וְהִתְפַּלְלוּ וְהִתְחַנְּנוּ אֵלֶיךָ בַּבַּיִת הַזֶּה. </a:t>
            </a:r>
            <a:endParaRPr lang="he-IL" sz="20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וְאַתָּה תִּשְׁמַע הַשָּׁמַיִם וְסָלַחְתָּ לְחַטַּאת עַמְּךָ יִשְׂרָאֵל וַהֲשֵׁבֹתָם אֶל-הָאֲדָמָה אֲשֶׁר נָתַתָּ לַאֲבוֹתָם.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בְּהֵעָצֵר שָׁמַיִם וְלֹא-יִהְיֶה מָטָר</a:t>
            </a:r>
            <a:r>
              <a:rPr lang="he-IL" sz="2000" dirty="0">
                <a:cs typeface="David" pitchFamily="34" charset="-79"/>
              </a:rPr>
              <a:t> כִּי יֶחֶטְאוּ-לָךְ וְהִתְפַּלְלוּ אֶל-הַמָּקוֹם הַזֶּה וְהוֹדוּ אֶת-שְׁמֶךָ וּמֵחַטָּאתָם יְשׁוּבוּן כִּי תַעֲנֵם.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וְאַתָּה תִּשְׁמַע הַשָּׁמַיִם וְסָלַחְתָּ לְחַטַּאת עֲבָדֶיךָ וְעַמְּךָ יִשְׂרָאֵל כִּי תוֹרֵם אֶת-הַדֶּרֶךְ הַטּוֹבָה אֲשֶׁר יֵלְכוּ-בָהּ וְנָתַתָּה מָטָר עַל-אַרְצְךָ אֲשֶׁר-נָתַתָּה לְעַמְּךָ לְנַחֲלָה.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רָעָב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כִּי-יִהְיֶה בָאָרֶץ דֶּבֶר כִּי-יִהְיֶה שִׁדָּפוֹן יֵרָקוֹן אַרְבֶּה חָסִיל כִּי יִהְיֶה כִּי יָצַר-לוֹ אֹיְבוֹ בְּאֶרֶץ שְׁעָרָיו כָּל-נֶגַע כָּל-מַחֲלָה.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כָּל-תְּפִלָּה כָל-תְּחִנָּה אֲשֶׁר תִהְיֶה לְכָל-הָאָדָם לְכֹל עַמְּךָ יִשְׂרָאֵל אֲשֶׁר יֵדְעוּן אִישׁ נֶגַע לְבָבוֹ וּפָרַשׂ כַּפָּיו אֶל-הַבַּיִת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וְאַתָּה תִּשְׁמַע הַשָּׁמַיִם מְכוֹן שִׁבְתֶּךָ וְסָלַחְתָּ וְעָשִׂיתָ וְנָתַתָּ לָאִישׁ כְּכָל-דְּרָכָיו אֲשֶׁר תֵּדַע אֶת-לְבָבוֹ כִּי-אַתָּה יָדַעְתָּ לְבַדְּךָ אֶת-לְבַב כָּל-בְּנֵי הָאָדָם.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מ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לְמַעַן יִרָאוּךָ כָּל-הַיָּמִים אֲשֶׁר-הֵם חַיִּים עַל-פְּנֵי הָאֲדָמָה אֲשֶׁר נָתַתָּה לַאֲבֹתֵינוּ. </a:t>
            </a:r>
            <a:r>
              <a:rPr lang="en-GB" sz="2000" dirty="0" smtClean="0">
                <a:cs typeface="David" pitchFamily="34" charset="-79"/>
              </a:rPr>
              <a:t> </a:t>
            </a:r>
            <a:endParaRPr lang="en-US" sz="2000" dirty="0" smtClean="0">
              <a:cs typeface="David" pitchFamily="34" charset="-79"/>
            </a:endParaRPr>
          </a:p>
          <a:p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1828800"/>
            <a:ext cx="31242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56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Come and daven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445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6388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מא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 smtClean="0">
                <a:solidFill>
                  <a:schemeClr val="accent6"/>
                </a:solidFill>
                <a:cs typeface="David" pitchFamily="34" charset="-79"/>
              </a:rPr>
              <a:t>וְגַם אֶל-הַנָּכְרִי אֲשֶׁר לֹא-מֵעַמְּךָ יִשְׂרָאֵל הוּא וּבָא מֵאֶרֶץ רְחוֹקָה לְמַעַן שְׁמֶךָ.</a:t>
            </a:r>
            <a:endParaRPr lang="en-US" sz="28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מב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 smtClean="0">
                <a:solidFill>
                  <a:schemeClr val="accent5"/>
                </a:solidFill>
                <a:cs typeface="David" pitchFamily="34" charset="-79"/>
              </a:rPr>
              <a:t>כִּי יִשְׁמְעוּן אֶת-שִׁמְךָ הַגָּדוֹל וְאֶת-יָדְךָ הַחֲזָקָה וּזְרֹעֲךָ הַנְּטוּיָה וּבָא וְהִתְפַּלֵּל אֶל-הַבַּיִת הַזֶּה.</a:t>
            </a:r>
            <a:endParaRPr lang="en-US" sz="28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מג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 smtClean="0">
                <a:solidFill>
                  <a:schemeClr val="accent4"/>
                </a:solidFill>
                <a:cs typeface="David" pitchFamily="34" charset="-79"/>
              </a:rPr>
              <a:t>אַתָּה תִּשְׁמַע הַשָּׁמַיִם מְכוֹן שִׁבְתֶּךָ וְעָשִׂיתָ כְּכֹל אֲשֶׁר-יִקְרָא אֵלֶיךָ הַנָּכְרִי לְמַעַן יֵדְעוּן כָּל-עַמֵּי הָאָרֶץ אֶת-שְׁמֶךָ לְיִרְאָה אֹתְךָ כְּעַמְּךָ יִשְׂרָאֵל וְלָדַעַת כִּי-שִׁמְךָ נִקְרָא עַל-הַבַּיִת הַזֶּה אֲשֶׁר בָּנִיתִי. </a:t>
            </a:r>
            <a:endParaRPr lang="en-US" sz="28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8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1600200"/>
            <a:ext cx="31242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02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Non-Jews will come to the Bet HaMikdash because they heard about you.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2895600"/>
            <a:ext cx="3124200" cy="1828800"/>
          </a:xfrm>
          <a:prstGeom prst="rightArrowCallout">
            <a:avLst>
              <a:gd name="adj1" fmla="val 25000"/>
              <a:gd name="adj2" fmla="val 25000"/>
              <a:gd name="adj3" fmla="val 17547"/>
              <a:gd name="adj4" fmla="val 8552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will look up to you because you are doing justice. </a:t>
            </a:r>
          </a:p>
          <a:p>
            <a:pPr algn="ctr"/>
            <a:r>
              <a:rPr lang="en-GB" sz="2000" dirty="0" smtClean="0"/>
              <a:t>Now we have a Mikdash, we can go public.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876800"/>
            <a:ext cx="31242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Shlomo is davening that G-d should also answer the prayers of the non-Jews.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84075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זכריה ח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533400"/>
            <a:ext cx="5943600" cy="5943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כֹה אָמַר יְהוָה צְבָאוֹת כַּאֲשֶׁר זָמַמְתִּי לְהָרַע לָכֶם בְּהַקְצִיף אֲבֹתֵיכֶם אֹתִי אָמַר יְהוָה צְבָאוֹת וְלֹא נִחָמְתִּי.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כֵּן שַׁבְתִּי זָמַמְתִּי בַּיָּמִים הָאֵלֶּה לְהֵיטִיב אֶת-יְרוּשָׁלִַם וְאֶת-בֵּית יְהוּדָה אַל-תִּירָאוּ.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אֵלֶּה הַדְּבָרִים אֲשֶׁר תַּעֲשׂוּ 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וְאִישׁ אֶת-רָעַת רֵעֵהוּ אַל-תַּחְשְׁבוּ בִּלְבַבְכֶם וּשְׁבֻעַת שֶׁקֶר אַל-תֶּאֱהָבוּ כִּי אֶת-כָּל-אֵלֶּה אֲשֶׁר שָׂנֵאתִי נְאֻם-יְהוָה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en-US" sz="20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דְּבַר-יְהוָה צְבָאוֹת אֵלַי לֵאמֹר.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כֹּה-אָמַר יְהוָה צְבָאוֹת צוֹם הָרְבִיעִי וְצוֹם הַחֲמִישִׁי וְצוֹם הַשְּׁבִיעִי וְצוֹם הָעֲשִׂירִי יִהְיֶה לְבֵית-יְהוּדָה לְשָׂשׂוֹן וּלְשִׂמְחָה וּלְמֹעֲדִים טוֹבִים וְהָאֱמֶת וְהַשָּׁלוֹם אֱהָבוּ. 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כֹּה אָמַר יְהוָה צְבָאוֹת עֹד אֲשֶׁר יָבֹאוּ עַמִּים וְיֹשְׁבֵי עָרִים רַבּוֹת.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וְהָלְכוּ יוֹשְׁבֵי אַחַת אֶל-אַחַת לֵאמֹר נֵלְכָה הָלוֹךְ לְחַלּוֹת אֶת-פְּנֵי יְהוָה וּלְבַקֵּשׁ אֶת-יְהוָה צְבָאוֹת אֵלְכָה גַּם-אָנִי.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וּבָאוּ עַמִּים רַבִּים וְגוֹיִם עֲצוּמִים לְבַקֵּשׁ אֶת-יְהוָה צְבָאוֹת בִּירוּשָׁלִָם וּלְחַלּוֹת אֶת-פְּנֵי 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כֹּה-אָמַר יְהוָה צְבָאוֹת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בַּיָּמִים הָהֵמָּה אֲשֶׁר יַחֲזִיקוּ עֲשָׂרָה אֲנָשִׁים מִכֹּל לְשֹׁנוֹת הַגּוֹיִם וְהֶחֱזִיקוּ בִּכְנַף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אִישׁ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יְהוּדִי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 לֵאמֹר נֵלְכָה עִמָּכֶם כִּי שָׁמַעְנוּ אֱלֹהִים עִמָּכֶם. </a:t>
            </a:r>
            <a:endParaRPr lang="he-IL" sz="2000" b="1" dirty="0" smtClean="0">
              <a:solidFill>
                <a:schemeClr val="accent1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533400"/>
            <a:ext cx="3352800" cy="2946400"/>
          </a:xfrm>
          <a:prstGeom prst="rightArrowCallout">
            <a:avLst>
              <a:gd name="adj1" fmla="val 8424"/>
              <a:gd name="adj2" fmla="val 20638"/>
              <a:gd name="adj3" fmla="val 7552"/>
              <a:gd name="adj4" fmla="val 8792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fast days will turn into holidays if the people love emet and shalom.</a:t>
            </a:r>
          </a:p>
          <a:p>
            <a:pPr algn="ctr"/>
            <a:r>
              <a:rPr lang="en-GB" sz="2000" dirty="0" smtClean="0"/>
              <a:t>Purim – a fast turns into a holiday (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וּמֵאֵבֶל לְיוֹם טוֹב</a:t>
            </a:r>
            <a:r>
              <a:rPr lang="en-GB" sz="2000" dirty="0" smtClean="0"/>
              <a:t>), remembered by:</a:t>
            </a:r>
            <a:endParaRPr lang="he-IL" sz="2000" dirty="0" smtClean="0"/>
          </a:p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וּמִשְׁלֹחַ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מָנוֹת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אִישׁ לְרֵעֵהוּ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, וּמַתָּנוֹת לָאֶבְיֹנִים</a:t>
            </a:r>
            <a:r>
              <a:rPr lang="he-IL" sz="2000" dirty="0"/>
              <a:t>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76200" y="3657600"/>
            <a:ext cx="3200400" cy="1524000"/>
          </a:xfrm>
          <a:prstGeom prst="rightArrowCallout">
            <a:avLst>
              <a:gd name="adj1" fmla="val 25000"/>
              <a:gd name="adj2" fmla="val 25000"/>
              <a:gd name="adj3" fmla="val 14916"/>
              <a:gd name="adj4" fmla="val 9181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Hope for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Bet HaMikdash is that non-Jews will come to wait in line to receive inspiration from a Jew.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5257800"/>
            <a:ext cx="3200400" cy="1523999"/>
          </a:xfrm>
          <a:prstGeom prst="rightArrowCallout">
            <a:avLst>
              <a:gd name="adj1" fmla="val 25000"/>
              <a:gd name="adj2" fmla="val 25000"/>
              <a:gd name="adj3" fmla="val 10714"/>
              <a:gd name="adj4" fmla="val 9181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According to Zecharya, an ‘ish</a:t>
            </a:r>
            <a:r>
              <a:rPr lang="en-GB" sz="2000" dirty="0"/>
              <a:t> </a:t>
            </a:r>
            <a:r>
              <a:rPr lang="en-GB" sz="2000" dirty="0" smtClean="0"/>
              <a:t>yehudi’ should be in Yerushalayim making a Name for G-d, not in Shushan like Mordechai</a:t>
            </a:r>
            <a:r>
              <a:rPr lang="en-GB" sz="2000" dirty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085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553200" cy="50292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> </a:t>
            </a:r>
            <a:r>
              <a:rPr lang="he-IL" b="1" dirty="0" smtClean="0">
                <a:cs typeface="David" pitchFamily="34" charset="-79"/>
              </a:rPr>
              <a:t>מד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כִּי-יֵצֵא עַמְּךָ לַמִּלְחָמָה עַל-אֹיְבוֹ בַּדֶּרֶךְ אֲשֶׁר תִּשְׁלָחֵם וְהִתְפַּלְלוּ אֶל-יְהוָה דֶּרֶךְ הָעִיר אֲשֶׁר בָּחַרְתָּ בָּהּ וְהַבַּיִת אֲשֶׁר-בָּנִתִי לִשְׁמֶךָ.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נו</a:t>
            </a:r>
            <a:r>
              <a:rPr lang="he-IL" dirty="0">
                <a:cs typeface="David" pitchFamily="34" charset="-79"/>
              </a:rPr>
              <a:t> בָּרוּךְ יְהוָה אֲשֶׁר נָתַן מְנוּחָה לְעַמּוֹ יִשְׂרָאֵל כְּכֹל אֲשֶׁר דִּבֵּר לֹא-נָפַל דָּבָר אֶחָד מִכֹּל דְּבָרוֹ הַטּוֹב אֲשֶׁר דִּבֶּר בְּיַד מֹשֶׁה עַבְדּוֹ.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נז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יְהִי יְהוָה אֱלֹהֵינוּ עִמָּנוּ כַּאֲשֶׁר הָיָה עִם-אֲבֹתֵינוּ אַל-יַעַזְבֵנוּ וְאַל-יִטְּשֵׁנוּ.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לְהַטּוֹת לְבָבֵנוּ אֵלָיו לָלֶכֶת בְּכָל-דְּרָכָיו וְלִשְׁמֹר מִצְו‍ֹתָיו וְחֻקָּיו וּמִשְׁפָּטָיו אֲשֶׁר צִוָּה אֶת-אֲבֹתֵינוּ.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נט</a:t>
            </a:r>
            <a:r>
              <a:rPr lang="he-IL" dirty="0">
                <a:cs typeface="David" pitchFamily="34" charset="-79"/>
              </a:rPr>
              <a:t> וְיִהְיוּ דְבָרַי אֵלֶּה אֲשֶׁר הִתְחַנַּנְתִּי לִפְנֵי יְהוָה קְרֹבִים אֶל-יְהוָה אֱלֹהֵינוּ יוֹמָם וָלָיְלָה לַעֲשׂוֹת מִשְׁפַּט עַבְדּוֹ וּמִשְׁפַּט עַמּוֹ יִשְׂרָאֵל דְּבַר-יוֹם בְּיוֹמוֹ.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ס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לְמַעַן דַּעַת כָּל-עַמֵּי הָאָרֶץ כִּי יְהוָה הוּא הָאֱלֹהִים אֵין עוֹד.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סא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וְהָיָה לְבַבְכֶם שָׁלֵם עִם יְהוָה אֱלֹהֵינוּ לָלֶכֶת בְּחֻקָּיו וְלִשְׁמֹר מִצְו‍ֹתָיו כַּיּוֹם הַזֶּה.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3048000"/>
            <a:ext cx="24384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62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say this on Simchat Torah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5105400"/>
            <a:ext cx="24384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92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say this during Hoshanot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5398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ט</a:t>
            </a:r>
            <a:br>
              <a:rPr lang="he-IL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G-d’s answer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95400"/>
            <a:ext cx="61722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כְּכַלּוֹת שְׁלֹמֹה לִבְנוֹת אֶת-בֵּית-יְהוָה וְאֶת-בֵּית הַמֶּלֶךְ וְאֵת כָּל-חֵשֶׁק שְׁלֹמֹה אֲשֶׁר חָפֵץ לַעֲשׂוֹת. </a:t>
            </a: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וַיֵּרָא יְהוָה אֶל-שְׁלֹמֹה שֵׁנִית כַּאֲשֶׁר נִרְאָה אֵלָיו בְּגִבְעוֹן. </a:t>
            </a: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אֵלָיו שָׁמַעְתִּי אֶת-תְּפִלָּתְךָ וְאֶת-תְּחִנָּתְךָ אֲשֶׁר הִתְחַנַּנְתָּה לְפָנַי הִקְדַּשְׁתִּי אֶת-הַבַּיִת הַזֶּה אֲשֶׁר בָּנִתָה לָשׂוּם-שְׁמִי שָׁם עַד-עוֹלָם וְהָיוּ עֵינַי וְלִבִּי שָׁם כָּל-הַיָּמִים. </a:t>
            </a: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וְאַתָּה אִם-תֵּלֵךְ לְפָנַי כַּאֲשֶׁר הָלַךְ דָּוִד אָבִיךָ בְּתָם-לֵבָב וּבְיֹשֶׁר לַעֲשׂוֹת כְּכֹל אֲשֶׁר צִוִּיתִיךָ חֻקַּי וּמִשְׁפָּטַי תִּשְׁמֹר. </a:t>
            </a: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וַהֲקִמֹתִי אֶת-כִּסֵּא מַמְלַכְתְּךָ עַל-יִשְׂרָאֵל לְעֹלָם כַּאֲשֶׁר דִּבַּרְתִּי עַל-דָּוִד אָבִיךָ לֵאמֹר לֹא-יִכָּרֵת לְךָ אִישׁ מֵעַל כִּסֵּא יִשְׂרָאֵל. </a:t>
            </a: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אִם-שׁוֹב תְּשֻׁבוּן אַתֶּם וּבְנֵיכֶם מֵאַחֲרַי וְלֹא תִשְׁמְרוּ מִצְו‍ֹתַי חֻקֹּתַי אֲשֶׁר נָתַתִּי לִפְנֵיכֶם וַהֲלַכְתֶּם וַעֲבַדְתֶּם אֱלֹהִים אֲחֵרִים וְהִשְׁתַּחֲוִיתֶם לָהֶם. </a:t>
            </a: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וְהִכְרַתִּי אֶת-יִשְׂרָאֵל מֵעַל פְּנֵי הָאֲדָמָה אֲשֶׁר נָתַתִּי לָהֶם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וְאֶת-הַבַּיִת אֲשֶׁר הִקְדַּשְׁתִּי לִשְׁמִי אֲשַׁלַּח מֵעַל פָּנָי </a:t>
            </a:r>
            <a:r>
              <a:rPr lang="he-IL" sz="2000" dirty="0">
                <a:cs typeface="David" pitchFamily="34" charset="-79"/>
              </a:rPr>
              <a:t>וְהָיָה יִשְׂרָאֵל לְמָשָׁל וְלִשְׁנִינָה בְּכָל-הָעַמִּים</a:t>
            </a:r>
            <a:r>
              <a:rPr lang="he-IL" sz="2000" dirty="0" smtClean="0">
                <a:cs typeface="David" pitchFamily="34" charset="-79"/>
              </a:rPr>
              <a:t>. </a:t>
            </a: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וְהַבַּיִת הַזֶּה יִהְיֶה עֶלְיוֹן כָּל-עֹבֵר עָלָיו יִשֹּׁם וְשָׁרָק וְאָמְרוּ עַל-מֶה עָשָׂה יְהוָה כָּכָה לָאָרֶץ הַזֹּאת וְלַבַּיִת הַזֶּה. </a:t>
            </a: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וְאָמְרוּ עַל אֲשֶׁר עָזְבוּ אֶת-יְהוָה אֱלֹהֵיהֶם אֲשֶׁר הוֹצִיא אֶת-אֲבֹתָם מֵאֶרֶץ מִצְרַיִם וַיַּחֲזִקוּ בֵּאלֹהִים אֲחֵרִים </a:t>
            </a:r>
            <a:r>
              <a:rPr lang="he-IL" sz="2000" dirty="0" smtClean="0">
                <a:cs typeface="David" pitchFamily="34" charset="-79"/>
              </a:rPr>
              <a:t>וַיִּשְׁתַּחֲווּ </a:t>
            </a:r>
            <a:r>
              <a:rPr lang="he-IL" sz="2000" dirty="0">
                <a:cs typeface="David" pitchFamily="34" charset="-79"/>
              </a:rPr>
              <a:t>לָהֶם וַיַּעַבְדֻם עַל-כֵּן הֵבִיא יְהוָה עֲלֵיהֶם אֵת כָּל-הָרָעָה הַזֹּאת. </a:t>
            </a:r>
            <a:br>
              <a:rPr lang="he-IL" sz="2000" dirty="0">
                <a:cs typeface="David" pitchFamily="34" charset="-79"/>
              </a:rPr>
            </a:br>
            <a:r>
              <a:rPr lang="en-GB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914400"/>
            <a:ext cx="2438400" cy="5562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Mikdash is permanent as long as they keep G-d’s mitzvot. </a:t>
            </a:r>
          </a:p>
          <a:p>
            <a:pPr algn="ctr"/>
            <a:r>
              <a:rPr lang="en-GB" sz="2000" dirty="0" smtClean="0"/>
              <a:t>It is a place to remember our connection to G-d. If we don’t remember this then it will be taken away. </a:t>
            </a:r>
          </a:p>
          <a:p>
            <a:pPr algn="ctr"/>
            <a:r>
              <a:rPr lang="en-GB" sz="2000" dirty="0" smtClean="0"/>
              <a:t>The Mikdash is a modern concept – coming to shul should inspire everyone to act properly the rest of the day. </a:t>
            </a:r>
            <a:r>
              <a:rPr lang="en-GB" sz="2000" dirty="0" smtClean="0">
                <a:cs typeface="David" pitchFamily="34" charset="-79"/>
              </a:rPr>
              <a:t>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19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דניאל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47545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בִּשְׁנַת אַחַת לְדָרְיָוֶשׁ בֶּן-אֲחַשְׁוֵרוֹשׁ מִזֶּרַע מָדָי אֲשֶׁר הָמְלַךְ עַל מַלְכוּת כַּשְׂדִּים.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בִּשְׁנַת אַחַת לְמָלְכוֹ אֲנִי דָּנִיֵּאל בִּינֹתִי בַּסְּפָרִים מִסְפַּר הַשָּׁנִים אֲשֶׁר הָיָה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 דְבַר-יְהוָה אֶל-יִרְמְיָה הַנָּבִיא לְמַלֹּאות לְחָרְבוֹת יְרוּשָׁלִַם שִׁבְעִים שָׁנָה.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וָאֶתְּנָה אֶת-פָּנַי אֶל-אֲדֹנָי הָאֱלֹהִים לְבַקֵּשׁ תְּפִלָּה וְתַחֲנוּנִים בְּצוֹם וְשַׂק וָאֵפֶר.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וָאֶתְפַּלְלָה לַיהוָה אֱלֹהַי וָאֶתְוַדֶּה וָאֹמְרָה אָנָּא אֲדֹנָי הָאֵל הַגָּדוֹל וְהַנּוֹרָא שֹׁמֵר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הַבְּרִית</a:t>
            </a:r>
            <a:r>
              <a:rPr lang="he-IL" sz="2000" dirty="0">
                <a:solidFill>
                  <a:schemeClr val="accent6"/>
                </a:solidFill>
                <a:cs typeface="David" pitchFamily="34" charset="-79"/>
              </a:rPr>
              <a:t> </a:t>
            </a:r>
            <a:endParaRPr lang="he-IL" sz="2000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וְהַחֶסֶד </a:t>
            </a:r>
            <a:r>
              <a:rPr lang="he-IL" sz="2000" dirty="0">
                <a:cs typeface="David" pitchFamily="34" charset="-79"/>
              </a:rPr>
              <a:t>לְאֹהֲבָיו וּלְשֹׁמְרֵי מִצְו‍ֹתָיו.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חָטָאנוּ וְעָוִינוּ </a:t>
            </a:r>
            <a:r>
              <a:rPr lang="he-IL" sz="2000" dirty="0" smtClean="0">
                <a:cs typeface="David" pitchFamily="34" charset="-79"/>
              </a:rPr>
              <a:t>הִרְשַׁעְנוּ </a:t>
            </a:r>
            <a:r>
              <a:rPr lang="he-IL" sz="2000" dirty="0">
                <a:cs typeface="David" pitchFamily="34" charset="-79"/>
              </a:rPr>
              <a:t>וּמָרָדְנוּ וְסוֹר מִמִּצְו‍ֹתֶךָ וּמִמִּשְׁפָּטֶיךָ.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 שָׁמַעְנוּ אֶל-עֲבָדֶיךָ הַנְּבִיאִים אֲשֶׁר דִּבְּרוּ בְּשִׁמְךָ אֶל-מְלָכֵינוּ שָׂרֵינוּ וַאֲבֹתֵינוּ וְאֶל כָּל-עַם הָאָרֶץ.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לְךָ אֲדֹנָי הַצְּדָקָה וְלָנוּ בֹּשֶׁת הַפָּנִים כַּיּוֹם הַזֶּה לְאִישׁ יְהוּדָה וּלְיֹשְׁבֵי יְרוּשָׁלִַם וּלְכָל-יִשְׂרָאֵל הַקְּרֹבִים וְהָרְחֹקִים בְּכָל-הָאֲרָצוֹת אֲשֶׁר הִדַּחְתָּם שָׁם בְּמַעֲלָם אֲשֶׁר מָעֲלוּ-בָךְ.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יְהוָה לָנוּ בֹּשֶׁת הַפָּנִים לִמְלָכֵינוּ לְשָׂרֵינוּ וְלַאֲבֹתֵינוּ אֲשֶׁר חָטָאנוּ לָךְ.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לַאדֹנָי אֱלֹהֵינוּ הָרַחֲמִים וְהַסְּלִחוֹת כִּי מָרַדְנוּ בּוֹ.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 שָׁמַעְנוּ בְּקוֹל יְהוָה אֱלֹהֵינוּ לָלֶכֶת בְּתוֹרֹתָיו אֲשֶׁר נָתַן לְפָנֵינוּ בְּיַד עֲבָדָיו הַנְּבִיאִים.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וְכָל-יִשְׂרָאֵל עָבְרוּ אֶת-תּוֹרָתֶךָ וְסוֹר לְבִלְתִּי שְׁמוֹעַ בְּקֹלֶךָ וַתִּתַּךְ עָלֵינוּ הָאָלָה וְהַשְּׁבֻעָה אֲשֶׁר כְּתוּבָה בְּתוֹרַת מֹשֶׁה עֶבֶד-הָאֱלֹהִים כִּי חָטָאנוּ לוֹ.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743200"/>
            <a:ext cx="12192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08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Brit Sinai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231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דניאל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71" y="1066800"/>
            <a:ext cx="8897257" cy="46021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וַיָּקֶם </a:t>
            </a:r>
            <a:r>
              <a:rPr lang="he-IL" sz="2000" dirty="0" smtClean="0">
                <a:cs typeface="David" pitchFamily="34" charset="-79"/>
              </a:rPr>
              <a:t>אֶת-דְּבָרוֹ </a:t>
            </a:r>
            <a:r>
              <a:rPr lang="he-IL" sz="2000" dirty="0">
                <a:cs typeface="David" pitchFamily="34" charset="-79"/>
              </a:rPr>
              <a:t>אֲשֶׁר-דִּבֶּר עָלֵינוּ וְעַל שֹׁפְטֵינוּ אֲשֶׁר שְׁפָטוּנוּ לְהָבִיא עָלֵינוּ רָעָה גְדֹלָה אֲשֶׁר לֹא-נֶעֶשְׂתָה תַּחַת כָּל-הַשָּׁמַיִם כַּאֲשֶׁר נֶעֶשְׂתָה בִּירוּשָׁלִָם.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כַּאֲשֶׁר כָּתוּב בְּתוֹרַת מֹשֶׁה אֵת כָּל-הָרָעָה הַזֹּאת בָּאָה עָלֵינוּ וְלֹא-חִלִּינוּ אֶת-פְּנֵי יְהוָה אֱלֹהֵינוּ לָשׁוּב מֵעֲו‍ֹנֵנוּ וּלְהַשְׂכִּיל בַּאֲמִתֶּךָ.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וַיִּשְׁקֹד יְהוָה עַל-הָרָעָה וַיְבִיאֶהָ עָלֵינוּ כִּי-צַדִּיק יְהוָה אֱלֹהֵינוּ עַל-כָּל-מַעֲשָׂיו אֲשֶׁר עָשָׂה וְלֹא שָׁמַעְנוּ בְּקֹלוֹ.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וְעַתָּה אֲדֹנָי אֱלֹהֵינוּ אֲשֶׁר הוֹצֵאתָ אֶת-עַמְּךָ מֵאֶרֶץ מִצְרַיִם בְּיָד חֲזָקָה וַתַּעַשׂ-לְךָ שֵׁם כַּיּוֹם הַזֶּה חָטָאנוּ רָשָׁעְנוּ.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אֲדֹנָי כְּכָל-צִדְקֹתֶךָ יָשָׁב-נָא אַפְּךָ וַחֲמָתְךָ מֵעִירְךָ יְרוּשָׁלִַם הַר-קָדְשֶׁךָ כִּי בַחֲטָאֵינוּ וּבַעֲו‍ֹנוֹת אֲבֹתֵינוּ יְרוּשָׁלִַם וְעַמְּךָ לְחֶרְפָּה לְכָל-סְבִיבֹתֵינוּ.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וְעַתָּה שְׁמַע אֱלֹהֵינוּ אֶל-תְּפִלַּת עַבְדְּךָ וְאֶל-תַּחֲנוּנָיו וְהָאֵר פָּנֶיךָ עַל-מִקְדָּשְׁךָ הַשָּׁמֵם לְמַעַן אֲדֹנָי.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הַטֵּה אֱלֹהַי אָזְנְךָ וּשְׁמָע </a:t>
            </a:r>
            <a:r>
              <a:rPr lang="he-IL" sz="2000" dirty="0" smtClean="0">
                <a:cs typeface="David" pitchFamily="34" charset="-79"/>
              </a:rPr>
              <a:t>פְּקַח </a:t>
            </a:r>
            <a:r>
              <a:rPr lang="he-IL" sz="2000" dirty="0">
                <a:cs typeface="David" pitchFamily="34" charset="-79"/>
              </a:rPr>
              <a:t>עֵינֶיךָ וּרְאֵה שֹׁמְמֹתֵינוּ וְהָעִיר אֲשֶׁר-נִקְרָא שִׁמְךָ עָלֶיהָ כִּי לֹא עַל-צִדְקֹתֵינוּ אֲנַחְנוּ מַפִּילִים תַּחֲנוּנֵינוּ לְפָנֶיךָ כִּי עַל-רַחֲמֶיךָ הָרַבִּים.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3372" y="5715000"/>
            <a:ext cx="8897257" cy="990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David’s tefilla is parallel to Shlomo’s tefilla. </a:t>
            </a:r>
          </a:p>
          <a:p>
            <a:pPr algn="ctr"/>
            <a:r>
              <a:rPr lang="en-GB" sz="2000" dirty="0" smtClean="0"/>
              <a:t>Now the exile is over, Daniel has to pray for us to learn from our mistakes. </a:t>
            </a:r>
          </a:p>
          <a:p>
            <a:pPr algn="ctr"/>
            <a:r>
              <a:rPr lang="en-GB" sz="2000" dirty="0" smtClean="0"/>
              <a:t>The goal is to be worthy of the Mikdash.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4440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דניאל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אֲדֹנָי שְׁמָעָה אֲדֹנָי סְלָחָה אֲדֹנָי הַקְשִׁיבָה וַעֲשֵׂה אַל-תְּאַחַר לְמַעַנְךָ אֱלֹהַי כִּי-שִׁמְךָ נִקְרָא עַל-עִירְךָ וְעַל-עַמֶּךָ.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וְעוֹד אֲנִי מְדַבֵּר וּמִתְפַּלֵּל וּמִתְוַדֶּה חַטָּאתִי וְחַטַּאת עַמִּי יִשְׂרָאֵל וּמַפִּיל תְּחִנָּתִי לִפְנֵי יְהוָה אֱלֹהַי עַל הַר-קֹדֶשׁ אֱלֹהָי.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וְעוֹד אֲנִי מְדַבֵּר בַּתְּפִלָּה וְהָאִישׁ גַּבְרִיאֵל אֲשֶׁר רָאִיתִי בֶחָזוֹן בַּתְּחִלָּה מֻעָף בִּיעָף נֹגֵעַ אֵלַי כְּעֵת מִנְחַת-עָרֶב.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וַיָּבֶן וַיְדַבֵּר עִמִּי וַיֹּאמַר דָּנִיֵּאל עַתָּה יָצָאתִי לְהַשְׂכִּילְךָ בִינָה.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בִּתְחִלַּת תַּחֲנוּנֶיךָ יָצָא דָבָר וַאֲנִי בָּאתִי לְהַגִּיד כִּי חֲמוּדוֹת אָתָּה וּבִין בַּדָּבָר וְהָבֵן בַּמַּרְאֶה.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שָׁבֻעִים שִׁבְעִים נֶחְתַּךְ עַל-עַמְּךָ וְעַל-עִיר קָדְשֶׁךָ לְכַלֵּא הַפֶּשַׁע </a:t>
            </a:r>
            <a:r>
              <a:rPr lang="he-IL" sz="2000" dirty="0" smtClean="0">
                <a:cs typeface="David" pitchFamily="34" charset="-79"/>
              </a:rPr>
              <a:t>וּלְהָתֵם חַטָּאת </a:t>
            </a:r>
            <a:r>
              <a:rPr lang="he-IL" sz="2000" dirty="0">
                <a:cs typeface="David" pitchFamily="34" charset="-79"/>
              </a:rPr>
              <a:t>וּלְכַפֵּר עָו‍ֹן וּלְהָבִיא צֶדֶק עֹלָמִים וְלַחְתֹּם חָזוֹן וְנָבִיא וְלִמְשֹׁחַ קֹדֶשׁ קָדָשִׁים.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וְתֵדַע וְתַשְׂכֵּל מִן-מֹצָא דָבָר לְהָשִׁיב וְלִבְנוֹת יְרוּשָׁלִַם עַד-מָשִׁיחַ נָגִיד שָׁבֻעִים שִׁבְעָה וְשָׁבֻעִים שִׁשִּׁים וּשְׁנַיִם תָּשׁוּב וְנִבְנְתָה רְחוֹב וְחָרוּץ וּבְצוֹק הָעִתִּים.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וְאַחֲרֵי הַשָּׁבֻעִים שִׁשִּׁים וּשְׁנַיִם יִכָּרֵת מָשִׁיחַ וְאֵין לוֹ וְהָעִיר וְהַקֹּדֶשׁ יַשְׁחִית עַם נָגִיד הַבָּא וְקִצּוֹ בַשֶּׁטֶף וְעַד קֵץ מִלְחָמָה נֶחֱרֶצֶת שֹׁמֵמוֹת.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וְהִגְבִּיר בְּרִית לָרַבִּים שָׁבוּעַ אֶחָד וַחֲצִי הַשָּׁבוּעַ יַשְׁבִּית זֶבַח וּמִנְחָה וְעַל כְּנַף שִׁקּוּצִים מְשֹׁמֵם וְעַד-כָּלָה וְנֶחֱרָצָה תִּתַּךְ עַל-שֹׁמֵם.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174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52117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main thing we need a Temple for?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248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200400"/>
            <a:ext cx="8229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3600" b="1" dirty="0" smtClean="0"/>
              <a:t>To be a meeting place between us and G-d – Ohel Moed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178581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G-d in the Realm of Time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Shabbat – weekly reminder:</a:t>
            </a:r>
            <a:endParaRPr lang="en-US" dirty="0"/>
          </a:p>
          <a:p>
            <a:pPr marL="0" indent="0" algn="r" rtl="1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שמות לא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יְהוָה אֶל-מֹשֶׁה לֵּאמֹר.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דַּבֵּר אֶל-בְּנֵי יִשְׂרָאֵל לֵאמֹר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אַךְ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אֶת-שַׁבְּתֹתַי תִּשְׁמֹרוּ כִּי אוֹת הִוא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בֵּינִי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וּבֵינֵיכֶם לְדֹרֹתֵיכֶם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לָדַעַת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אֲנִי יְהוָה מְקַדִּשְׁכֶם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Yom </a:t>
            </a:r>
            <a:r>
              <a:rPr lang="en-GB" dirty="0"/>
              <a:t>Tov – seasonal reminder.</a:t>
            </a:r>
            <a:endParaRPr lang="en-US" dirty="0"/>
          </a:p>
          <a:p>
            <a:pPr marL="0" indent="0">
              <a:buNone/>
            </a:pPr>
            <a:r>
              <a:rPr lang="en-GB" b="1" dirty="0" smtClean="0"/>
              <a:t> </a:t>
            </a:r>
            <a:endParaRPr lang="en-US" dirty="0"/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228600" y="3886201"/>
            <a:ext cx="4267200" cy="152399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35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200" dirty="0" smtClean="0"/>
              <a:t>G-d separated us to serve Him.  </a:t>
            </a:r>
          </a:p>
          <a:p>
            <a:pPr algn="ctr"/>
            <a:r>
              <a:rPr lang="en-GB" sz="2200" dirty="0" smtClean="0"/>
              <a:t>Keeping Shabbat is a remembrance that G-d chose us to serve Him.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103399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G-d in the Realm of Space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Mikdash </a:t>
            </a:r>
            <a:r>
              <a:rPr lang="en-GB" b="1" dirty="0">
                <a:solidFill>
                  <a:schemeClr val="accent5"/>
                </a:solidFill>
              </a:rPr>
              <a:t>will remind us of the whole Sinai experience. </a:t>
            </a:r>
            <a:endParaRPr lang="en-GB" b="1" dirty="0" smtClean="0">
              <a:solidFill>
                <a:schemeClr val="accent5"/>
              </a:solidFill>
            </a:endParaRPr>
          </a:p>
          <a:p>
            <a:r>
              <a:rPr lang="en-GB" b="1" dirty="0" smtClean="0">
                <a:solidFill>
                  <a:schemeClr val="accent4"/>
                </a:solidFill>
              </a:rPr>
              <a:t>On </a:t>
            </a:r>
            <a:r>
              <a:rPr lang="en-GB" b="1" dirty="0">
                <a:solidFill>
                  <a:schemeClr val="accent4"/>
                </a:solidFill>
              </a:rPr>
              <a:t>a regular basis, I will go and visit.</a:t>
            </a:r>
            <a:endParaRPr lang="en-US" dirty="0">
              <a:solidFill>
                <a:schemeClr val="accent4"/>
              </a:solidFill>
            </a:endParaRPr>
          </a:p>
          <a:p>
            <a:r>
              <a:rPr lang="en-GB" b="1" dirty="0">
                <a:solidFill>
                  <a:schemeClr val="accent5"/>
                </a:solidFill>
              </a:rPr>
              <a:t>Three times a year I will go to be seen by Gd. 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GB" b="1" dirty="0">
                <a:solidFill>
                  <a:schemeClr val="accent4"/>
                </a:solidFill>
              </a:rPr>
              <a:t>If that is the </a:t>
            </a:r>
            <a:r>
              <a:rPr lang="en-GB" b="1" dirty="0" smtClean="0">
                <a:solidFill>
                  <a:schemeClr val="accent4"/>
                </a:solidFill>
              </a:rPr>
              <a:t>case then when we go to the Bet HaMikdash, the most </a:t>
            </a:r>
            <a:r>
              <a:rPr lang="en-GB" b="1" dirty="0">
                <a:solidFill>
                  <a:schemeClr val="accent4"/>
                </a:solidFill>
              </a:rPr>
              <a:t>important thing to do is to talk</a:t>
            </a:r>
            <a:r>
              <a:rPr lang="en-GB" b="1" dirty="0" smtClean="0">
                <a:solidFill>
                  <a:schemeClr val="accent4"/>
                </a:solidFill>
              </a:rPr>
              <a:t>.</a:t>
            </a:r>
          </a:p>
          <a:p>
            <a:r>
              <a:rPr lang="en-GB" b="1" dirty="0" smtClean="0">
                <a:solidFill>
                  <a:schemeClr val="accent5"/>
                </a:solidFill>
              </a:rPr>
              <a:t>Korbanot are a token </a:t>
            </a:r>
            <a:r>
              <a:rPr lang="en-GB" b="1" dirty="0">
                <a:solidFill>
                  <a:schemeClr val="accent5"/>
                </a:solidFill>
              </a:rPr>
              <a:t>of our </a:t>
            </a:r>
            <a:r>
              <a:rPr lang="en-GB" b="1" dirty="0" smtClean="0">
                <a:solidFill>
                  <a:schemeClr val="accent5"/>
                </a:solidFill>
              </a:rPr>
              <a:t>appreciation, </a:t>
            </a:r>
            <a:r>
              <a:rPr lang="en-GB" b="1" dirty="0">
                <a:solidFill>
                  <a:schemeClr val="accent5"/>
                </a:solidFill>
              </a:rPr>
              <a:t>something that shows we </a:t>
            </a:r>
            <a:r>
              <a:rPr lang="en-GB" b="1" dirty="0" smtClean="0">
                <a:solidFill>
                  <a:schemeClr val="accent5"/>
                </a:solidFill>
              </a:rPr>
              <a:t>care.</a:t>
            </a:r>
            <a:endParaRPr lang="en-US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7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5440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en-GB" sz="2000" b="1" dirty="0">
                <a:cs typeface="David" pitchFamily="34" charset="-79"/>
              </a:rPr>
              <a:t> </a:t>
            </a:r>
            <a:r>
              <a:rPr lang="he-IL" sz="2000" b="1" dirty="0" smtClean="0">
                <a:cs typeface="David" pitchFamily="34" charset="-79"/>
              </a:rPr>
              <a:t>פרק </a:t>
            </a:r>
            <a:r>
              <a:rPr lang="he-IL" sz="2000" b="1" dirty="0">
                <a:cs typeface="David" pitchFamily="34" charset="-79"/>
              </a:rPr>
              <a:t>ז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נא</a:t>
            </a:r>
            <a:r>
              <a:rPr lang="he-IL" sz="2000" dirty="0">
                <a:cs typeface="David" pitchFamily="34" charset="-79"/>
              </a:rPr>
              <a:t> וַתִּשְׁלַם כָּל-הַמְּלָאכָה אֲשֶׁר עָשָׂה הַמֶּלֶךְ שְׁלֹמֹה בֵּית יְהוָה וַיָּבֵא שְׁלֹמֹה אֶת-קָדְשֵׁי דָּוִד אָבִיו אֶת-הַכֶּסֶף וְאֶת-הַזָּהָב וְאֶת-הַכֵּלִים נָתַן בְּאֹצְרוֹת בֵּית </a:t>
            </a:r>
            <a:r>
              <a:rPr lang="he-IL" sz="2000" dirty="0" smtClean="0">
                <a:cs typeface="David" pitchFamily="34" charset="-79"/>
              </a:rPr>
              <a:t>יְהוָה. </a:t>
            </a:r>
            <a:endParaRPr lang="he-IL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פרק ח</a:t>
            </a:r>
            <a:endParaRPr lang="he-IL" sz="20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אָז יַקְהֵל שְׁלֹמֹה אֶת-זִקְנֵי יִשְׂרָאֵל אֶת-כָּל-רָאשֵׁי הַמַּטּוֹת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נְשִׂיאֵי </a:t>
            </a:r>
            <a:r>
              <a:rPr lang="he-IL" sz="2000" dirty="0">
                <a:cs typeface="David" pitchFamily="34" charset="-79"/>
              </a:rPr>
              <a:t>הָאָבוֹת לִבְנֵי יִשְׂרָאֵל אֶל-הַמֶּלֶךְ שְׁלֹמֹה יְרוּשָׁלִָם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לְהַעֲלוֹת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אֶת-אֲרוֹן בְּרִית-יְהוָה </a:t>
            </a:r>
            <a:r>
              <a:rPr lang="he-IL" sz="2000" dirty="0">
                <a:cs typeface="David" pitchFamily="34" charset="-79"/>
              </a:rPr>
              <a:t>מֵעִיר דָּוִד הִיא צִיּוֹן.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וַיִּקָּהֲלוּ אֶל-הַמֶּלֶךְ שְׁלֹמֹה כָּל-אִישׁ יִשְׂרָאֵל בְּיֶרַח הָאֵתָנִים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בֶּחָג </a:t>
            </a:r>
            <a:r>
              <a:rPr lang="he-IL" sz="2000" dirty="0">
                <a:cs typeface="David" pitchFamily="34" charset="-79"/>
              </a:rPr>
              <a:t>הוּא הַחֹדֶשׁ הַשְּׁבִיעִי.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וַיָּבֹאוּ כֹּל זִקְנֵי יִשְׂרָאֵל וַיִּשְׂאוּ הַכֹּהֲנִים אֶת-הָאָרוֹן.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וַיַּעֲלוּ אֶת-אֲרוֹן יְהוָה וְאֶת-אֹהֶל מוֹעֵד וְאֶת-כָּל-כְּלֵי הַקֹּדֶשׁ אֲשֶׁר בָּאֹהֶל וַיַּעֲלוּ אֹתָם הַכֹּהֲנִים וְהַלְוִיִּם.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וְהַמֶּלֶךְ שְׁלֹמֹה וְכָל-עֲדַת יִשְׂרָאֵל הַנּוֹעָדִים עָלָיו אִתּוֹ לִפְנֵי הָאָרוֹן מְזַבְּחִים צֹאן וּבָקָר אֲשֶׁר לֹא-יִסָּפְרוּ וְלֹא יִמָּנוּ מֵרֹב.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וַיָּבִאוּ הַכֹּהֲנִים אֶת-אֲרוֹן בְּרִית-יְהוָה אֶל-מְקוֹמוֹ אֶל-דְּבִיר הַבַּיִת אֶל-קֹדֶשׁ הַקֳּדָשִׁים אֶל-תַּחַת כַּנְפֵי הַכְּרוּבִים.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הַכְּרוּבִים פֹּרְשִׂים כְּנָפַיִם אֶל-מְקוֹם הָאָרוֹן וַיָּסֹכּוּ הַכְּרֻבִים עַל-הָאָרוֹן וְעַל-בַּדָּיו מִלְמָעְלָה.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057400"/>
            <a:ext cx="3657600" cy="1752600"/>
          </a:xfrm>
          <a:prstGeom prst="rightArrowCallout">
            <a:avLst>
              <a:gd name="adj1" fmla="val 10714"/>
              <a:gd name="adj2" fmla="val 25000"/>
              <a:gd name="adj3" fmla="val 13095"/>
              <a:gd name="adj4" fmla="val 9095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Aron is the centre. </a:t>
            </a:r>
          </a:p>
          <a:p>
            <a:pPr algn="ctr"/>
            <a:r>
              <a:rPr lang="en-GB" sz="2000" dirty="0" smtClean="0"/>
              <a:t>It contains the luchot which are divrei habrit and represent our connection to G-d.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2617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219200"/>
            <a:ext cx="50292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ח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וַיַּאֲרִכוּ הַבַּדִּים וַיֵּרָאוּ רָאשֵׁי הַבַּדִּים מִן-הַקֹּדֶשׁ </a:t>
            </a:r>
            <a:r>
              <a:rPr lang="he-IL" sz="2800" dirty="0" smtClean="0">
                <a:cs typeface="David" pitchFamily="34" charset="-79"/>
              </a:rPr>
              <a:t>עַל-פְּנֵי הַדְּבִיר וְלֹא </a:t>
            </a:r>
            <a:r>
              <a:rPr lang="he-IL" sz="2800" dirty="0">
                <a:cs typeface="David" pitchFamily="34" charset="-79"/>
              </a:rPr>
              <a:t>יֵרָאוּ הַחוּצָה וַיִּהְיוּ שָׁם עַד הַיּוֹם הַזֶּה.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ט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1"/>
                </a:solidFill>
                <a:cs typeface="David" pitchFamily="34" charset="-79"/>
              </a:rPr>
              <a:t>אֵין בָּאָרוֹן רַק שְׁנֵי לֻחוֹת הָאֲבָנִים אֲשֶׁר הִנִּחַ שָׁם מֹשֶׁה </a:t>
            </a:r>
            <a:r>
              <a:rPr lang="he-IL" sz="2800" b="1" dirty="0" smtClean="0">
                <a:solidFill>
                  <a:schemeClr val="accent1"/>
                </a:solidFill>
                <a:cs typeface="David" pitchFamily="34" charset="-79"/>
              </a:rPr>
              <a:t>בְּחֹרֵב </a:t>
            </a:r>
            <a:r>
              <a:rPr lang="he-IL" sz="2800" b="1" dirty="0">
                <a:solidFill>
                  <a:schemeClr val="accent1"/>
                </a:solidFill>
                <a:cs typeface="David" pitchFamily="34" charset="-79"/>
              </a:rPr>
              <a:t>אֲשֶׁר כָּרַת יְהוָה עִם-בְּנֵי יִשְׂרָאֵל בְּצֵאתָם מֵאֶרֶץ </a:t>
            </a:r>
            <a:r>
              <a:rPr lang="he-IL" sz="2800" b="1" dirty="0" smtClean="0">
                <a:solidFill>
                  <a:schemeClr val="accent1"/>
                </a:solidFill>
                <a:cs typeface="David" pitchFamily="34" charset="-79"/>
              </a:rPr>
              <a:t>מִצְרָיִם</a:t>
            </a:r>
            <a:r>
              <a:rPr lang="he-IL" sz="2800" b="1" dirty="0">
                <a:solidFill>
                  <a:schemeClr val="accent1"/>
                </a:solidFill>
                <a:cs typeface="David" pitchFamily="34" charset="-79"/>
              </a:rPr>
              <a:t>. </a:t>
            </a:r>
            <a:endParaRPr lang="en-US" sz="28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וַיְהִי בְּצֵאת הַכֹּהֲנִים מִן-הַקֹּדֶשׁ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וְהֶעָנָן </a:t>
            </a:r>
            <a:r>
              <a:rPr lang="he-IL" sz="2800" dirty="0">
                <a:cs typeface="David" pitchFamily="34" charset="-79"/>
              </a:rPr>
              <a:t>מָלֵא אֶת-בֵּית יְהוָה.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וְלֹא-יָכְלוּ הַכֹּהֲנִים לַעֲמֹד לְשָׁרֵת מִפְּנֵי הֶעָנָן כִּי-מָלֵא כְבוֹד-יְהוָה אֶת-בֵּית יְהוָה. </a:t>
            </a:r>
            <a:endParaRPr lang="en-US" sz="28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514600"/>
            <a:ext cx="3810000" cy="1600200"/>
          </a:xfrm>
          <a:prstGeom prst="rightArrowCallout">
            <a:avLst>
              <a:gd name="adj1" fmla="val 11615"/>
              <a:gd name="adj2" fmla="val 25000"/>
              <a:gd name="adj3" fmla="val 11615"/>
              <a:gd name="adj4" fmla="val 8863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Brit. </a:t>
            </a:r>
          </a:p>
          <a:p>
            <a:pPr algn="ctr"/>
            <a:r>
              <a:rPr lang="en-GB" sz="2000" dirty="0" smtClean="0"/>
              <a:t>If don’t respect brit, then consequence is karet.</a:t>
            </a:r>
          </a:p>
          <a:p>
            <a:pPr algn="ctr"/>
            <a:r>
              <a:rPr lang="en-GB" sz="2000" dirty="0" smtClean="0"/>
              <a:t>The Mikdash is a symbol of our connection to G-d.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267200"/>
            <a:ext cx="38100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54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Anan at Har Sinai and in the Mishkan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5105400"/>
            <a:ext cx="3810000" cy="1676400"/>
          </a:xfrm>
          <a:prstGeom prst="rightArrowCallout">
            <a:avLst>
              <a:gd name="adj1" fmla="val 25000"/>
              <a:gd name="adj2" fmla="val 25000"/>
              <a:gd name="adj3" fmla="val 13745"/>
              <a:gd name="adj4" fmla="val 9098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Compare with:</a:t>
            </a:r>
          </a:p>
          <a:p>
            <a:pPr algn="ctr"/>
            <a:r>
              <a:rPr lang="he-IL" sz="2000" u="sng" dirty="0" smtClean="0">
                <a:cs typeface="David" pitchFamily="34" charset="-79"/>
              </a:rPr>
              <a:t>שמות מ:לה</a:t>
            </a:r>
          </a:p>
          <a:p>
            <a:pPr algn="ctr"/>
            <a:r>
              <a:rPr lang="he-IL" sz="2000" dirty="0" smtClean="0">
                <a:cs typeface="David" pitchFamily="34" charset="-79"/>
              </a:rPr>
              <a:t>וְלֹא-יָכֹל </a:t>
            </a:r>
            <a:r>
              <a:rPr lang="he-IL" sz="2000" dirty="0">
                <a:cs typeface="David" pitchFamily="34" charset="-79"/>
              </a:rPr>
              <a:t>מֹשֶׁה לָבוֹא אֶל-אֹהֶל מוֹעֵד כִּי-שָׁכַן עָלָיו הֶעָנָן וּכְבוֹד יְהוָה מָלֵא אֶת-הַמִּשְׁכָּן.</a:t>
            </a:r>
            <a:endParaRPr lang="he-IL" sz="2000" u="sng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6755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600200"/>
            <a:ext cx="5562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אָז אָמַר שְׁלֹמֹה יְהוָה אָמַר לִשְׁכֹּן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בָּעֲרָפֶל</a:t>
            </a:r>
            <a:r>
              <a:rPr lang="he-IL" sz="2200" dirty="0">
                <a:cs typeface="David" pitchFamily="34" charset="-79"/>
              </a:rPr>
              <a:t>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בָּנֹה בָנִיתִי בֵּית זְבֻל לָךְ מָכוֹן לְשִׁבְתְּךָ עוֹלָמִים.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וַיַּסֵּב הַמֶּלֶךְ אֶת-פָּנָיו וַיְבָרֶךְ אֵת כָּל-קְהַל יִשְׂרָאֵל וְכָל-קְהַל יִשְׂרָאֵל עֹמֵד.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בָּרוּךְ יְהוָה אֱלֹהֵי יִשְׂרָאֵל אֲשֶׁר דִּבֶּר בְּפִיו אֵת דָּוִד אָבִי וּבְיָדוֹ מִלֵּא לֵאמֹר.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מִן-הַיּוֹם אֲשֶׁר הוֹצֵאתִי אֶת-עַמִּי אֶת-יִשְׂרָאֵל מִמִּצְרַיִם לֹא-בָחַרְתִּי בְעִיר מִכֹּל שִׁבְטֵי יִשְׂרָאֵל לִבְנוֹת בַּיִת לִהְיוֹת שְׁמִי שָׁם וָאֶבְחַר בְּדָוִד לִהְיוֹת עַל-עַמִּי יִשְׂרָאֵל.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וַיְהִי עִם-לְבַב דָּוִד אָבִי לִבְנוֹת בַּיִת לְשֵׁם יְהוָה אֱלֹהֵי יִשְׂרָאֵל.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וַיֹּאמֶר יְהוָה אֶל-דָּוִד אָבִי יַעַן אֲשֶׁר הָיָה עִם-לְבָבְךָ לִבְנוֹת בַּיִת לִשְׁמִי הֱטִיבֹתָ כִּי הָיָה עִם-לְבָבֶךָ. </a:t>
            </a:r>
            <a:endParaRPr lang="en-US" sz="2200" b="1" dirty="0">
              <a:solidFill>
                <a:schemeClr val="accent1"/>
              </a:solidFill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152400" y="1600200"/>
            <a:ext cx="3048000" cy="2057400"/>
          </a:xfrm>
          <a:prstGeom prst="rightArrowCallout">
            <a:avLst>
              <a:gd name="adj1" fmla="val 9480"/>
              <a:gd name="adj2" fmla="val 25000"/>
              <a:gd name="adj3" fmla="val 14418"/>
              <a:gd name="adj4" fmla="val 8450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found in the arafel like He was at Har Sinai. </a:t>
            </a:r>
          </a:p>
          <a:p>
            <a:pPr algn="ctr"/>
            <a:r>
              <a:rPr lang="en-GB" sz="2000" dirty="0" smtClean="0"/>
              <a:t>You know He is there even if you can’t see Him so clearly.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3810000"/>
            <a:ext cx="3048000" cy="2438400"/>
          </a:xfrm>
          <a:prstGeom prst="rightArrowCallout">
            <a:avLst>
              <a:gd name="adj1" fmla="val 11905"/>
              <a:gd name="adj2" fmla="val 25000"/>
              <a:gd name="adj3" fmla="val 10119"/>
              <a:gd name="adj4" fmla="val 8545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First had to pick a kingdom to be permanent and then a city to be permanent. From now on, Yerushalyim is the only place for the Temple. 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52400" y="6400800"/>
            <a:ext cx="3048000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50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Thankful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8763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7150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וָאָשִׂם שָׁם מָקוֹם לָאָרוֹן אֲשֶׁר-שָׁם בְּרִית יְהוָה אֲשֶׁר </a:t>
            </a: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כָּרַת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עִם-אֲבֹתֵינוּ בְּהוֹצִיאוֹ אֹתָם מֵאֶרֶץ </a:t>
            </a: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מִצְרָיִם.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וַיַּעֲמֹד שְׁלֹמֹה לִפְנֵי מִזְבַּח יְהוָה נֶגֶד כָּל-קְהַל יִשְׂרָאֵל וַיִּפְרֹשׂ </a:t>
            </a:r>
            <a:r>
              <a:rPr lang="he-IL" sz="2400" dirty="0" smtClean="0">
                <a:cs typeface="David" pitchFamily="34" charset="-79"/>
              </a:rPr>
              <a:t>כַּפָּיו </a:t>
            </a:r>
            <a:r>
              <a:rPr lang="he-IL" sz="2400" dirty="0">
                <a:cs typeface="David" pitchFamily="34" charset="-79"/>
              </a:rPr>
              <a:t>הַשָּׁמָיִם.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כג</a:t>
            </a:r>
            <a:r>
              <a:rPr lang="he-IL" sz="2400" dirty="0">
                <a:cs typeface="David" pitchFamily="34" charset="-79"/>
              </a:rPr>
              <a:t> וַיֹּאמַר יְהוָה אֱלֹהֵי יִשְׂרָאֵל אֵין-כָּמוֹךָ אֱלֹהִים בַּשָּׁמַיִם מִמַּעַל </a:t>
            </a:r>
            <a:r>
              <a:rPr lang="he-IL" sz="2400" dirty="0" smtClean="0">
                <a:cs typeface="David" pitchFamily="34" charset="-79"/>
              </a:rPr>
              <a:t>וְעַל-הָאָרֶץ </a:t>
            </a:r>
            <a:r>
              <a:rPr lang="he-IL" sz="2400" dirty="0">
                <a:cs typeface="David" pitchFamily="34" charset="-79"/>
              </a:rPr>
              <a:t>מִתָּחַת שֹׁמֵר הַבְּרִית וְהַחֶסֶד לַעֲבָדֶיךָ הַהֹלְכִים לְפָנֶיךָ בְּכָל-לִבָּם.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כד</a:t>
            </a:r>
            <a:r>
              <a:rPr lang="he-IL" sz="2400" dirty="0">
                <a:cs typeface="David" pitchFamily="34" charset="-79"/>
              </a:rPr>
              <a:t> אֲשֶׁר שָׁמַרְתָּ לְעַבְדְּךָ דָּוִד אָבִי אֵת אֲשֶׁר-דִּבַּרְתָּ לוֹ וַתְּדַבֵּר בְּפִיךָ וּבְיָדְךָ מִלֵּאתָ כַּיּוֹם הַזֶּה.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כה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וְעַתָּה יְהוָה אֱלֹהֵי יִשְׂרָאֵל שְׁמֹר לְעַבְדְּךָ דָוִד אָבִי אֵת אֲשֶׁר דִּבַּרְתָּ לּוֹ לֵאמֹר לֹא-יִכָּרֵת לְךָ אִישׁ מִלְּפָנַי יֹשֵׁב עַל-כִּסֵּא יִשְׂרָאֵל רַק אִם-יִשְׁמְרוּ בָנֶיךָ אֶת-דַּרְכָּם לָלֶכֶת לְפָנַי כַּאֲשֶׁר הָלַכְתָּ לְפָנָי. 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524000"/>
            <a:ext cx="30480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0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main purpose of the Mikdash is to be a symbol of our relationship and connection with G-d.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2570" y="4572000"/>
            <a:ext cx="3051629" cy="2133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19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Hope that Malchut Beit David will continue but he knows it is on condition that they follow G-d.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98297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– פרק 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Shlomo’s Tefilla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1856" y="1600200"/>
            <a:ext cx="3929744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וְעַתָּה אֱלֹהֵי יִשְׂרָאֵל יֵאָמֶן נָא </a:t>
            </a:r>
            <a:r>
              <a:rPr lang="he-IL" sz="2200" dirty="0" smtClean="0">
                <a:cs typeface="David" pitchFamily="34" charset="-79"/>
              </a:rPr>
              <a:t>דְּבָרְךָ </a:t>
            </a:r>
            <a:r>
              <a:rPr lang="he-IL" sz="2200" dirty="0">
                <a:cs typeface="David" pitchFamily="34" charset="-79"/>
              </a:rPr>
              <a:t>אֲשֶׁר דִּבַּרְתָּ לְעַבְדְּךָ דָּוִד אָבִי.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כז</a:t>
            </a:r>
            <a:r>
              <a:rPr lang="he-IL" sz="2200" dirty="0">
                <a:cs typeface="David" pitchFamily="34" charset="-79"/>
              </a:rPr>
              <a:t> כִּי הַאֻמְנָם יֵשֵׁב אֱלֹהִים עַל-הָאָרֶץ הִנֵּה הַשָּׁמַיִם וּשְׁמֵי הַשָּׁמַיִם לֹא יְכַלְכְּלוּךָ אַף כִּי-הַבַּיִת הַזֶּה אֲשֶׁר בָּנִיתִי.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וּפָנִיתָ אֶל-תְּפִלַּת עַבְדְּךָ וְאֶל-תְּחִנָּתוֹ יְהוָה אֱלֹהָי לִשְׁמֹעַ אֶל-הָרִנָּה וְאֶל-הַתְּפִלָּה אֲשֶׁר עַבְדְּךָ מִתְפַּלֵּל לְפָנֶיךָ הַיּוֹם.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לִהְיוֹת עֵינֶךָ פְתֻחֹת אֶל-הַבַּיִת הַזֶּה לַיְלָה וָיוֹם אֶל-הַמָּקוֹם אֲשֶׁר אָמַרְתָּ יִהְיֶה שְׁמִי שָׁם לִשְׁמֹעַ אֶל-הַתְּפִלָּה אֲשֶׁר יִתְפַּלֵּל עַבְדְּךָ אֶל-הַמָּקוֹם הַזֶּה.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08857" y="1752600"/>
            <a:ext cx="4844143" cy="3276600"/>
          </a:xfrm>
          <a:prstGeom prst="rightArrowCallout">
            <a:avLst>
              <a:gd name="adj1" fmla="val 9939"/>
              <a:gd name="adj2" fmla="val 25000"/>
              <a:gd name="adj3" fmla="val 11268"/>
              <a:gd name="adj4" fmla="val 8816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Mikdash becomes into a place of tefilla. The Mikdash represents Har Sinai which is where we accepted upon ourselves to be G-d’s people. Therefore, the place to show our sincerity to serve Him is the Mikdash. If we are sincere then G-d will be more inclined to answer our tefillot as He will see that if He blesses us we will be able to make His Name greater.</a:t>
            </a:r>
            <a:endParaRPr lang="en-GB" sz="2000" b="1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108857" y="5334000"/>
            <a:ext cx="4844143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4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Makes G-d angry if we serve Him in the Mikdash whilst living in a corrupt society, than if we didn’t have the Mikdash at all.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386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2010</Words>
  <Application>Microsoft Office PowerPoint</Application>
  <PresentationFormat>On-screen Show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ספר מלכים</vt:lpstr>
      <vt:lpstr>What is the main thing we need a Temple for?</vt:lpstr>
      <vt:lpstr>Meeting G-d in the Realm of Time</vt:lpstr>
      <vt:lpstr>Meeting G-d in the Realm of Space</vt:lpstr>
      <vt:lpstr>מלכים א </vt:lpstr>
      <vt:lpstr>מלכים א – פרק ח </vt:lpstr>
      <vt:lpstr>מלכים א – פרק ח - Shlomo’s Tefilla </vt:lpstr>
      <vt:lpstr>מלכים א – פרק ח - Shlomo’s Tefilla </vt:lpstr>
      <vt:lpstr>מלכים א – פרק ח - Shlomo’s Tefilla </vt:lpstr>
      <vt:lpstr>מלכים א – פרק ח - Shlomo’s Tefilla </vt:lpstr>
      <vt:lpstr>מלכים א – פרק ח - Shlomo’s Tefilla </vt:lpstr>
      <vt:lpstr>זכריה ח</vt:lpstr>
      <vt:lpstr>מלכים א – פרק ח - Shlomo’s Tefilla </vt:lpstr>
      <vt:lpstr>מלכים א – פרק ט - G-d’s answer</vt:lpstr>
      <vt:lpstr>דניאל פרק ט</vt:lpstr>
      <vt:lpstr>דניאל פרק ט</vt:lpstr>
      <vt:lpstr>דניאל פרק 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66</cp:revision>
  <dcterms:created xsi:type="dcterms:W3CDTF">2006-08-16T00:00:00Z</dcterms:created>
  <dcterms:modified xsi:type="dcterms:W3CDTF">2013-09-17T18:26:17Z</dcterms:modified>
</cp:coreProperties>
</file>